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274" r:id="rId2"/>
    <p:sldId id="909" r:id="rId3"/>
    <p:sldId id="396" r:id="rId4"/>
    <p:sldId id="1217" r:id="rId5"/>
    <p:sldId id="397" r:id="rId6"/>
    <p:sldId id="267" r:id="rId7"/>
    <p:sldId id="364" r:id="rId8"/>
    <p:sldId id="343" r:id="rId9"/>
    <p:sldId id="888" r:id="rId10"/>
    <p:sldId id="370" r:id="rId11"/>
    <p:sldId id="371" r:id="rId12"/>
    <p:sldId id="362" r:id="rId13"/>
    <p:sldId id="365" r:id="rId14"/>
    <p:sldId id="339" r:id="rId15"/>
    <p:sldId id="884" r:id="rId16"/>
    <p:sldId id="893" r:id="rId17"/>
    <p:sldId id="1218" r:id="rId18"/>
    <p:sldId id="896" r:id="rId19"/>
    <p:sldId id="895" r:id="rId20"/>
    <p:sldId id="899" r:id="rId21"/>
    <p:sldId id="892" r:id="rId22"/>
    <p:sldId id="900" r:id="rId23"/>
    <p:sldId id="894" r:id="rId24"/>
    <p:sldId id="901" r:id="rId25"/>
    <p:sldId id="902" r:id="rId26"/>
    <p:sldId id="903" r:id="rId27"/>
    <p:sldId id="399" r:id="rId28"/>
    <p:sldId id="346" r:id="rId29"/>
    <p:sldId id="347" r:id="rId30"/>
    <p:sldId id="348" r:id="rId31"/>
    <p:sldId id="284" r:id="rId32"/>
    <p:sldId id="401" r:id="rId33"/>
    <p:sldId id="898" r:id="rId34"/>
    <p:sldId id="906" r:id="rId35"/>
    <p:sldId id="908" r:id="rId36"/>
    <p:sldId id="405" r:id="rId37"/>
    <p:sldId id="1219" r:id="rId38"/>
    <p:sldId id="1220" r:id="rId39"/>
    <p:sldId id="1221" r:id="rId40"/>
    <p:sldId id="1222" r:id="rId41"/>
    <p:sldId id="1223" r:id="rId42"/>
    <p:sldId id="1224" r:id="rId43"/>
    <p:sldId id="1225" r:id="rId44"/>
    <p:sldId id="349" r:id="rId45"/>
    <p:sldId id="283" r:id="rId4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659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1306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watch?v=ZOr0Ih6skM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RCDLre1b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40.png"/><Relationship Id="rId7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Q-Quantum-Terry-Rudolph/dp/0999063502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7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www.amazon.com/Q-Quantum-Terry-Rudolph/dp/0999063502" TargetMode="Externa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qiskit" TargetMode="External"/><Relationship Id="rId3" Type="http://schemas.openxmlformats.org/officeDocument/2006/relationships/hyperlink" Target="https://www.learnpython.org/" TargetMode="External"/><Relationship Id="rId7" Type="http://schemas.openxmlformats.org/officeDocument/2006/relationships/hyperlink" Target="https://qiskit.org/learn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llstackpython.com/" TargetMode="External"/><Relationship Id="rId5" Type="http://schemas.openxmlformats.org/officeDocument/2006/relationships/hyperlink" Target="https://www.w3schools.com/python" TargetMode="External"/><Relationship Id="rId4" Type="http://schemas.openxmlformats.org/officeDocument/2006/relationships/hyperlink" Target="https://realpython.com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gXRPV0R3A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01</a:t>
              </a:r>
            </a:p>
            <a:p>
              <a:pPr algn="ctr"/>
              <a:r>
                <a:rPr lang="en-US" dirty="0"/>
                <a:t>Introducing</a:t>
              </a:r>
            </a:p>
            <a:p>
              <a:pPr algn="ctr"/>
              <a:r>
                <a:rPr lang="en-US" dirty="0"/>
                <a:t>Quantum Computing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>
                <a:latin typeface="+mn-lt"/>
              </a:rPr>
            </a:br>
            <a:r>
              <a:rPr lang="en-US" sz="3200" b="1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A first order 3-D approximation of the ocean floor based upon only 220 sample (red) points (sonar timings)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0390B7-9121-4464-9BAC-D4D38FE1C65D}"/>
              </a:ext>
            </a:extLst>
          </p:cNvPr>
          <p:cNvGrpSpPr/>
          <p:nvPr/>
        </p:nvGrpSpPr>
        <p:grpSpPr>
          <a:xfrm>
            <a:off x="479674" y="2095856"/>
            <a:ext cx="8184653" cy="2793233"/>
            <a:chOff x="383459" y="2095856"/>
            <a:chExt cx="8184653" cy="27932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1F1EC-1CBB-42B7-9CAD-0BD1976A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459" y="2095856"/>
              <a:ext cx="4034258" cy="2793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4216E3-13C9-475C-BDB0-3E29B651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8982" y="2095856"/>
              <a:ext cx="3909130" cy="2793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"The algorithm that almost won the cold war"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6" grpId="0"/>
      <p:bldP spid="17" grpId="0"/>
      <p:bldP spid="19" grpId="0"/>
      <p:bldP spid="22" grpId="0"/>
      <p:bldP spid="25" grpId="0"/>
      <p:bldP spid="26" grpId="0"/>
      <p:bldP spid="29" grpId="0"/>
      <p:bldP spid="21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4626-75BA-A11F-4CFF-0B67774D15DB}"/>
              </a:ext>
            </a:extLst>
          </p:cNvPr>
          <p:cNvSpPr txBox="1"/>
          <p:nvPr/>
        </p:nvSpPr>
        <p:spPr>
          <a:xfrm>
            <a:off x="1963711" y="3915304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99" y="301923"/>
            <a:ext cx="6366002" cy="625415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CC310-2247-8C3E-2A09-B4D501B0DCEB}"/>
              </a:ext>
            </a:extLst>
          </p:cNvPr>
          <p:cNvSpPr txBox="1"/>
          <p:nvPr/>
        </p:nvSpPr>
        <p:spPr>
          <a:xfrm>
            <a:off x="1963711" y="5987019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https://www.bnl.gov/newsroom/news.php?a=213064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Your Fellow Participants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welcome 30 students from around the USA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Arizona, Iowa, Georgia, Florida, Virginia, Delaware, etc.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are three teaching assistants here (TA) to help you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cherish and protect diversity and inclusion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85% </a:t>
            </a:r>
            <a:r>
              <a:rPr lang="en-US" sz="2000" dirty="0"/>
              <a:t>are Black/African, Hispanic/Latino, Native American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are female, three students are LGBTQ/Cis/Non-Binary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Experience varies widely within this group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57% </a:t>
            </a:r>
            <a:r>
              <a:rPr lang="en-US" sz="2000" dirty="0"/>
              <a:t>are freshmen or sophomore undergraduates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have never taken a course in computer programming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25% </a:t>
            </a:r>
            <a:r>
              <a:rPr lang="en-US" sz="2000" dirty="0"/>
              <a:t>have never taken a course in calculus or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706727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https://www.youtube.com/watch?v=ZOr0Ih6skMg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D88B3-4AAA-98C9-CBF2-A4C88748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60" y="1764318"/>
            <a:ext cx="6280879" cy="3744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B55A45-7EBF-BA87-DB3E-9094BD7C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09" y="494930"/>
            <a:ext cx="7802380" cy="79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specific problem domains where quantum computing can offer </a:t>
            </a:r>
            <a:r>
              <a:rPr lang="en-US" sz="2400" b="1" dirty="0">
                <a:solidFill>
                  <a:srgbClr val="FF0000"/>
                </a:solidFill>
              </a:rPr>
              <a:t>special advantages </a:t>
            </a:r>
            <a:r>
              <a:rPr lang="en-US" sz="2400" dirty="0"/>
              <a:t>versus classical scientific computing – you simply cannot ignore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QIS </a:t>
            </a:r>
            <a:r>
              <a:rPr lang="en-US" sz="2400" b="1" dirty="0"/>
              <a:t>does not replace </a:t>
            </a:r>
            <a:r>
              <a:rPr lang="en-US" sz="2400" dirty="0"/>
              <a:t>SciComp – much of the coding you will do in </a:t>
            </a:r>
            <a:r>
              <a:rPr lang="en-US" sz="2400" i="1" dirty="0"/>
              <a:t>science</a:t>
            </a:r>
            <a:r>
              <a:rPr lang="en-US" sz="2400" dirty="0"/>
              <a:t> will be classical programming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"spin adverse" – avoid overselling quantum computing – know the </a:t>
            </a:r>
            <a:r>
              <a:rPr lang="en-US" sz="2400" b="1" dirty="0">
                <a:solidFill>
                  <a:srgbClr val="00B050"/>
                </a:solidFill>
              </a:rPr>
              <a:t>ground state </a:t>
            </a:r>
            <a:r>
              <a:rPr lang="en-US" sz="2400" dirty="0"/>
              <a:t>and avoid pontificating QIS hype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smart enough to know that </a:t>
            </a:r>
            <a:r>
              <a:rPr lang="en-US" sz="2400" i="1" dirty="0"/>
              <a:t>we don’t know </a:t>
            </a:r>
            <a:r>
              <a:rPr lang="en-US" sz="2400" dirty="0"/>
              <a:t>– the future impact of quantum computing is </a:t>
            </a:r>
            <a:r>
              <a:rPr lang="en-US" sz="2400" u="sng" dirty="0"/>
              <a:t>unknown</a:t>
            </a:r>
            <a:r>
              <a:rPr lang="en-US" sz="2400" dirty="0"/>
              <a:t> at this point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rush into quantum programming </a:t>
            </a:r>
            <a:r>
              <a:rPr lang="en-US" sz="2400" b="1" dirty="0">
                <a:solidFill>
                  <a:srgbClr val="7030A0"/>
                </a:solidFill>
              </a:rPr>
              <a:t>if you don't know how to program</a:t>
            </a:r>
            <a:r>
              <a:rPr lang="en-US" sz="2400" dirty="0"/>
              <a:t> classical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From "Feel Good" to Solving Actual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6EA8C-19C9-49FB-B49C-8841EE476BC5}"/>
              </a:ext>
            </a:extLst>
          </p:cNvPr>
          <p:cNvCxnSpPr>
            <a:cxnSpLocks/>
          </p:cNvCxnSpPr>
          <p:nvPr/>
        </p:nvCxnSpPr>
        <p:spPr>
          <a:xfrm>
            <a:off x="856328" y="2171700"/>
            <a:ext cx="7431344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EC0C4-CDDD-4AC3-B3B9-DE906575199B}"/>
              </a:ext>
            </a:extLst>
          </p:cNvPr>
          <p:cNvCxnSpPr>
            <a:cxnSpLocks/>
          </p:cNvCxnSpPr>
          <p:nvPr/>
        </p:nvCxnSpPr>
        <p:spPr>
          <a:xfrm>
            <a:off x="85632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43119D-768F-4A11-B856-D13942C406D3}"/>
              </a:ext>
            </a:extLst>
          </p:cNvPr>
          <p:cNvCxnSpPr>
            <a:cxnSpLocks/>
          </p:cNvCxnSpPr>
          <p:nvPr/>
        </p:nvCxnSpPr>
        <p:spPr>
          <a:xfrm>
            <a:off x="8287674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4FDF68-D54E-4D13-80B0-6666D6F94099}"/>
              </a:ext>
            </a:extLst>
          </p:cNvPr>
          <p:cNvCxnSpPr>
            <a:cxnSpLocks/>
          </p:cNvCxnSpPr>
          <p:nvPr/>
        </p:nvCxnSpPr>
        <p:spPr>
          <a:xfrm>
            <a:off x="216770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02A03D-8228-476B-B9CA-8D7F6C62702F}"/>
              </a:ext>
            </a:extLst>
          </p:cNvPr>
          <p:cNvCxnSpPr>
            <a:cxnSpLocks/>
          </p:cNvCxnSpPr>
          <p:nvPr/>
        </p:nvCxnSpPr>
        <p:spPr>
          <a:xfrm>
            <a:off x="344113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F7B9A-B987-4C95-B5AD-5A76F9ACC95D}"/>
              </a:ext>
            </a:extLst>
          </p:cNvPr>
          <p:cNvCxnSpPr>
            <a:cxnSpLocks/>
          </p:cNvCxnSpPr>
          <p:nvPr/>
        </p:nvCxnSpPr>
        <p:spPr>
          <a:xfrm>
            <a:off x="5068222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60AC8A-BFFE-4C0C-9F2A-5F0DEBC02479}"/>
              </a:ext>
            </a:extLst>
          </p:cNvPr>
          <p:cNvCxnSpPr>
            <a:cxnSpLocks/>
          </p:cNvCxnSpPr>
          <p:nvPr/>
        </p:nvCxnSpPr>
        <p:spPr>
          <a:xfrm>
            <a:off x="628634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CC3583-0A17-4EFB-AA35-098C8DB25747}"/>
              </a:ext>
            </a:extLst>
          </p:cNvPr>
          <p:cNvSpPr txBox="1"/>
          <p:nvPr/>
        </p:nvSpPr>
        <p:spPr>
          <a:xfrm>
            <a:off x="365943" y="1600200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D98D-1F88-407B-8FF5-78CF4FDA5F01}"/>
              </a:ext>
            </a:extLst>
          </p:cNvPr>
          <p:cNvSpPr txBox="1"/>
          <p:nvPr/>
        </p:nvSpPr>
        <p:spPr>
          <a:xfrm>
            <a:off x="7797291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Nobel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1111F-8D86-48FB-BEE1-562548255CDE}"/>
              </a:ext>
            </a:extLst>
          </p:cNvPr>
          <p:cNvSpPr txBox="1"/>
          <p:nvPr/>
        </p:nvSpPr>
        <p:spPr>
          <a:xfrm>
            <a:off x="26270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Superficial</a:t>
            </a:r>
          </a:p>
          <a:p>
            <a:pPr algn="ctr"/>
            <a:r>
              <a:rPr lang="en-US" sz="1600" dirty="0"/>
              <a:t>Wonder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B90A2-F1D2-4236-8B51-05F83CE20B98}"/>
              </a:ext>
            </a:extLst>
          </p:cNvPr>
          <p:cNvSpPr txBox="1"/>
          <p:nvPr/>
        </p:nvSpPr>
        <p:spPr>
          <a:xfrm>
            <a:off x="157408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Metaphors &amp; Games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ACF62-F424-4BE5-9A3D-59644FDDCA0C}"/>
              </a:ext>
            </a:extLst>
          </p:cNvPr>
          <p:cNvSpPr txBox="1"/>
          <p:nvPr/>
        </p:nvSpPr>
        <p:spPr>
          <a:xfrm>
            <a:off x="2795740" y="2436877"/>
            <a:ext cx="129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Mathematics</a:t>
            </a:r>
          </a:p>
          <a:p>
            <a:pPr algn="ctr"/>
            <a:r>
              <a:rPr lang="en-US" sz="1600"/>
              <a:t>&amp; Coding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38FDD-6CEC-4BAB-B2D7-E270DBD7A2DF}"/>
              </a:ext>
            </a:extLst>
          </p:cNvPr>
          <p:cNvSpPr txBox="1"/>
          <p:nvPr/>
        </p:nvSpPr>
        <p:spPr>
          <a:xfrm>
            <a:off x="4474599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Theory</a:t>
            </a:r>
          </a:p>
          <a:p>
            <a:pPr algn="ctr"/>
            <a:r>
              <a:rPr lang="en-US" sz="1600"/>
              <a:t>&amp; 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95C57-ECD3-4F89-93A4-5862D3EA576A}"/>
              </a:ext>
            </a:extLst>
          </p:cNvPr>
          <p:cNvSpPr txBox="1"/>
          <p:nvPr/>
        </p:nvSpPr>
        <p:spPr>
          <a:xfrm>
            <a:off x="7628909" y="2436877"/>
            <a:ext cx="131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Discoveries</a:t>
            </a:r>
          </a:p>
          <a:p>
            <a:pPr algn="ctr"/>
            <a:r>
              <a:rPr lang="en-US" sz="1600"/>
              <a:t>&amp; Answers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28156E-4C92-4ECB-BE9A-BCDC1BA1C479}"/>
              </a:ext>
            </a:extLst>
          </p:cNvPr>
          <p:cNvSpPr txBox="1"/>
          <p:nvPr/>
        </p:nvSpPr>
        <p:spPr>
          <a:xfrm>
            <a:off x="5559831" y="2436877"/>
            <a:ext cx="1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Experiments</a:t>
            </a:r>
          </a:p>
          <a:p>
            <a:pPr algn="ctr"/>
            <a:r>
              <a:rPr lang="en-US" sz="1600"/>
              <a:t>&amp;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EC1EF-D769-4B52-A57B-73694DE134D7}"/>
              </a:ext>
            </a:extLst>
          </p:cNvPr>
          <p:cNvSpPr txBox="1"/>
          <p:nvPr/>
        </p:nvSpPr>
        <p:spPr>
          <a:xfrm>
            <a:off x="1677322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35F3-44C2-49D8-9BCB-C9B5CF563C86}"/>
              </a:ext>
            </a:extLst>
          </p:cNvPr>
          <p:cNvSpPr txBox="1"/>
          <p:nvPr/>
        </p:nvSpPr>
        <p:spPr>
          <a:xfrm>
            <a:off x="2945684" y="1602807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College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EF50C-43E9-4962-8FDE-F84D7784FA7F}"/>
              </a:ext>
            </a:extLst>
          </p:cNvPr>
          <p:cNvSpPr txBox="1"/>
          <p:nvPr/>
        </p:nvSpPr>
        <p:spPr>
          <a:xfrm>
            <a:off x="4577838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Grad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D0585-4C6A-4EC8-9BC6-99E5CC55A363}"/>
              </a:ext>
            </a:extLst>
          </p:cNvPr>
          <p:cNvSpPr txBox="1"/>
          <p:nvPr/>
        </p:nvSpPr>
        <p:spPr>
          <a:xfrm>
            <a:off x="5786672" y="1599578"/>
            <a:ext cx="1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Post Doc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F58D9E-F11A-4231-A37B-EF506CFA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48635"/>
            <a:ext cx="7886700" cy="27077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Undergraduates need to get a solid grip on the underlying </a:t>
            </a:r>
            <a:r>
              <a:rPr lang="en-US" sz="2400" b="1" dirty="0"/>
              <a:t>mathematics</a:t>
            </a:r>
            <a:r>
              <a:rPr lang="en-US" sz="2400" dirty="0"/>
              <a:t> of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i="1" dirty="0"/>
              <a:t>Playing</a:t>
            </a:r>
            <a:r>
              <a:rPr lang="en-US" sz="2400" dirty="0"/>
              <a:t> is your first mode of learning, and it takes a lot of time to build an </a:t>
            </a:r>
            <a:r>
              <a:rPr lang="en-US" sz="2400" b="1" dirty="0"/>
              <a:t>intuition</a:t>
            </a:r>
            <a:r>
              <a:rPr lang="en-US" sz="2400" dirty="0"/>
              <a:t> on how to assemble the quantum circuits that power quantum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QIS curriculum is too heavily weighted on one end of the spectrum or the other - </a:t>
            </a:r>
            <a:r>
              <a:rPr lang="en-US" sz="2400" b="1" dirty="0"/>
              <a:t>awareness doesn't equal skill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546C55-D043-4BD9-9C83-9A54B0847884}"/>
              </a:ext>
            </a:extLst>
          </p:cNvPr>
          <p:cNvSpPr/>
          <p:nvPr/>
        </p:nvSpPr>
        <p:spPr>
          <a:xfrm>
            <a:off x="4232784" y="3200400"/>
            <a:ext cx="1698216" cy="331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QIS 101 is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EE32DE-A66D-4027-B598-35E28B17E216}"/>
              </a:ext>
            </a:extLst>
          </p:cNvPr>
          <p:cNvSpPr/>
          <p:nvPr/>
        </p:nvSpPr>
        <p:spPr>
          <a:xfrm>
            <a:off x="3558973" y="2189836"/>
            <a:ext cx="199564" cy="17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24AD79-A367-4D94-9F1A-F50541C65D69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 rot="10800000">
            <a:off x="3658756" y="2189836"/>
            <a:ext cx="574029" cy="1176484"/>
          </a:xfrm>
          <a:prstGeom prst="bentConnector4">
            <a:avLst>
              <a:gd name="adj1" fmla="val 41309"/>
              <a:gd name="adj2" fmla="val 11943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3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Senior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the United States Military Academy at West Point, and I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worked for DARPA developing satellite counter-reconnaissance search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</a:t>
            </a:r>
            <a:r>
              <a:rPr lang="en-US" sz="2400" b="1" dirty="0">
                <a:solidFill>
                  <a:srgbClr val="FF0000"/>
                </a:solidFill>
              </a:rPr>
              <a:t>Microsoft</a:t>
            </a:r>
            <a:r>
              <a:rPr lang="en-US" sz="2400" dirty="0"/>
              <a:t> &amp; </a:t>
            </a:r>
            <a:r>
              <a:rPr lang="en-US" sz="2400" b="1" dirty="0">
                <a:solidFill>
                  <a:srgbClr val="0070C0"/>
                </a:solidFill>
              </a:rPr>
              <a:t>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30 years, have three adult children, and have mentored students for the past 15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351" y="5092665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871" y="621130"/>
            <a:ext cx="1660952" cy="1705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33" y="2681302"/>
            <a:ext cx="1552027" cy="20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 Spin Adverse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Leaning on "toy" metaphors has a definitive place in evangelizing knowledge about quantum computing, and in the early stages of student learning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over reliance on simplifying metaphors/games blocks the ability to map the approach to concrete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some point you need to bring in complex algebra, matrices, and the concepts of phase &amp;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do we convey the marvel of quantum computing without overly accentuating the mystery?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E56496-4BAB-4AEC-8348-96E69D2DAAD1}"/>
              </a:ext>
            </a:extLst>
          </p:cNvPr>
          <p:cNvSpPr/>
          <p:nvPr/>
        </p:nvSpPr>
        <p:spPr>
          <a:xfrm>
            <a:off x="4572000" y="1807793"/>
            <a:ext cx="3499260" cy="271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661CB-B8BA-447F-9F67-E2B4BA1B7B17}"/>
              </a:ext>
            </a:extLst>
          </p:cNvPr>
          <p:cNvSpPr/>
          <p:nvPr/>
        </p:nvSpPr>
        <p:spPr>
          <a:xfrm>
            <a:off x="1052461" y="4154912"/>
            <a:ext cx="3696520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35B56-50D3-423D-86DE-CF1CCDF92E4C}"/>
              </a:ext>
            </a:extLst>
          </p:cNvPr>
          <p:cNvSpPr/>
          <p:nvPr/>
        </p:nvSpPr>
        <p:spPr>
          <a:xfrm>
            <a:off x="4454013" y="4159434"/>
            <a:ext cx="3622777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35392-684C-46F5-98BD-E82DC3631860}"/>
              </a:ext>
            </a:extLst>
          </p:cNvPr>
          <p:cNvSpPr txBox="1"/>
          <p:nvPr/>
        </p:nvSpPr>
        <p:spPr>
          <a:xfrm>
            <a:off x="1356852" y="2228671"/>
            <a:ext cx="292018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 all seriousness, this is a good example and is rooted in solid mathematics, but it is a bit cliché and superficial – what do you learn from this?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90DF1-E537-4500-87A5-67EAC8C888DD}"/>
              </a:ext>
            </a:extLst>
          </p:cNvPr>
          <p:cNvSpPr txBox="1"/>
          <p:nvPr/>
        </p:nvSpPr>
        <p:spPr>
          <a:xfrm>
            <a:off x="1961534" y="1253549"/>
            <a:ext cx="52209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https://www.youtube.com/watch?v=MzRCDLre1b4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A7785-CC24-4C84-A513-15949F35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06" y="2635579"/>
            <a:ext cx="2466667" cy="9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91022-503C-4A1B-A37D-717AC48E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06" y="3802577"/>
            <a:ext cx="2466667" cy="850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8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12A75-CD40-443D-8EEE-79C0E08F7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201" y="2597360"/>
            <a:ext cx="1536266" cy="1025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D5EA3-DD1F-41E0-BD57-16389A1F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90" y="2269374"/>
            <a:ext cx="4088836" cy="90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4CBF52-B449-4419-8490-D89B2DEB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04" y="3445847"/>
            <a:ext cx="3739010" cy="93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84AC52-6F8E-4A42-97E4-B43613563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104" y="4560161"/>
            <a:ext cx="3739010" cy="1951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5315B-DFC4-4310-800E-C5E80B7D05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974" y="4106601"/>
            <a:ext cx="1928566" cy="128978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D4DD1-5DDD-4E63-9794-B49C79E387E0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554AA-6ED1-441F-B80B-546E17BDA5B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7"/>
                </a:rPr>
                <a:t>Terry Rudolph - Q is for Quantum</a:t>
              </a:r>
              <a:endParaRPr lang="en-US"/>
            </a:p>
          </p:txBody>
        </p:sp>
        <p:pic>
          <p:nvPicPr>
            <p:cNvPr id="1026" name="Picture 2" descr="Amazon Logo | Symbol, History, PNG (3840*2160)">
              <a:extLst>
                <a:ext uri="{FF2B5EF4-FFF2-40B4-BE49-F238E27FC236}">
                  <a16:creationId xmlns:a16="http://schemas.microsoft.com/office/drawing/2014/main" id="{682BC4C7-6743-4646-83DF-60A506BF8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ABD020-C54A-4ADD-BAD7-0F161299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62CF42E-AB08-4001-B714-DD8798211A07}"/>
              </a:ext>
            </a:extLst>
          </p:cNvPr>
          <p:cNvSpPr txBox="1"/>
          <p:nvPr/>
        </p:nvSpPr>
        <p:spPr>
          <a:xfrm>
            <a:off x="1068304" y="5712130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F1D16-63C7-4B0B-BA77-DABF4F13844C}"/>
              </a:ext>
            </a:extLst>
          </p:cNvPr>
          <p:cNvSpPr txBox="1"/>
          <p:nvPr/>
        </p:nvSpPr>
        <p:spPr>
          <a:xfrm>
            <a:off x="4444402" y="3242876"/>
            <a:ext cx="28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Activates if control is BLACK</a:t>
            </a:r>
          </a:p>
        </p:txBody>
      </p:sp>
    </p:spTree>
    <p:extLst>
      <p:ext uri="{BB962C8B-B14F-4D97-AF65-F5344CB8AC3E}">
        <p14:creationId xmlns:p14="http://schemas.microsoft.com/office/powerpoint/2010/main" val="16930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3119-79E2-41EF-9D33-E5412E0D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08" y="2574468"/>
            <a:ext cx="3141184" cy="32880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FCED63-E053-4FE9-8263-B1517B3C6CF3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75799-0AA7-46BF-ADBF-B05E518F4A00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3"/>
                </a:rPr>
                <a:t>Terry Rudolph - Q is for Quantum</a:t>
              </a:r>
              <a:endParaRPr lang="en-US"/>
            </a:p>
          </p:txBody>
        </p:sp>
        <p:pic>
          <p:nvPicPr>
            <p:cNvPr id="15" name="Picture 2" descr="Amazon Logo | Symbol, History, PNG (3840*2160)">
              <a:extLst>
                <a:ext uri="{FF2B5EF4-FFF2-40B4-BE49-F238E27FC236}">
                  <a16:creationId xmlns:a16="http://schemas.microsoft.com/office/drawing/2014/main" id="{0EC6A92F-1263-4F0E-82EE-71A6F0CD2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FDDB95-C02E-496B-9E81-A5450513E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BB756F-F782-4217-98B2-B3BFFE6C19A5}"/>
              </a:ext>
            </a:extLst>
          </p:cNvPr>
          <p:cNvSpPr txBox="1"/>
          <p:nvPr/>
        </p:nvSpPr>
        <p:spPr>
          <a:xfrm>
            <a:off x="626223" y="3772718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</p:spTree>
    <p:extLst>
      <p:ext uri="{BB962C8B-B14F-4D97-AF65-F5344CB8AC3E}">
        <p14:creationId xmlns:p14="http://schemas.microsoft.com/office/powerpoint/2010/main" val="2150801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A414-9D2A-40FC-9932-22C2EC1C6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09" y="2845901"/>
            <a:ext cx="2053571" cy="169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559B4-3728-4B8A-81AA-E32E6D4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3" y="2587298"/>
            <a:ext cx="2509073" cy="167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10B5A-3F30-445F-9877-49A700216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893" y="5100140"/>
            <a:ext cx="2300676" cy="14099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7CF8F-5CD0-4BEB-9387-3E81E98C2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851" y="5091652"/>
            <a:ext cx="2380323" cy="1418463"/>
          </a:xfrm>
          <a:prstGeom prst="rect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4D2D2-F8AE-4545-B692-4D017E73C31B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D546A-B637-4403-997E-F651C5FCCC0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6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59C35176-5AEE-4221-BF9B-95B3774D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E4425B-40C3-435F-B204-921433C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FCBA4C-D3D6-44D9-855A-2DCAD44401B7}"/>
              </a:ext>
            </a:extLst>
          </p:cNvPr>
          <p:cNvSpPr txBox="1"/>
          <p:nvPr/>
        </p:nvSpPr>
        <p:spPr>
          <a:xfrm>
            <a:off x="357463" y="3102007"/>
            <a:ext cx="112146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A8EC4-2B48-44A7-998B-725C67565825}"/>
              </a:ext>
            </a:extLst>
          </p:cNvPr>
          <p:cNvSpPr txBox="1"/>
          <p:nvPr/>
        </p:nvSpPr>
        <p:spPr>
          <a:xfrm>
            <a:off x="7665076" y="2777053"/>
            <a:ext cx="125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How is it always the same?</a:t>
            </a:r>
          </a:p>
          <a:p>
            <a:pPr algn="ctr"/>
            <a:r>
              <a:rPr lang="en-US" sz="1600" b="1">
                <a:solidFill>
                  <a:srgbClr val="FF0000"/>
                </a:solidFill>
              </a:rPr>
              <a:t>What about the 50/50?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A61CA-DE9D-4C26-A6AF-B305246EAB1E}"/>
              </a:ext>
            </a:extLst>
          </p:cNvPr>
          <p:cNvSpPr txBox="1"/>
          <p:nvPr/>
        </p:nvSpPr>
        <p:spPr>
          <a:xfrm>
            <a:off x="1932798" y="4543040"/>
            <a:ext cx="152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50/50 – no way to force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C171F-AFC4-4CED-B9BF-BD4064598318}"/>
              </a:ext>
            </a:extLst>
          </p:cNvPr>
          <p:cNvSpPr txBox="1"/>
          <p:nvPr/>
        </p:nvSpPr>
        <p:spPr>
          <a:xfrm>
            <a:off x="2067040" y="5586349"/>
            <a:ext cx="125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"Misty" 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B83E1-DD2D-4D70-83EC-76217B464E1C}"/>
              </a:ext>
            </a:extLst>
          </p:cNvPr>
          <p:cNvSpPr/>
          <p:nvPr/>
        </p:nvSpPr>
        <p:spPr>
          <a:xfrm>
            <a:off x="5604387" y="6054213"/>
            <a:ext cx="250723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DED79-2839-4376-AEAC-D20DBA0A7A85}"/>
              </a:ext>
            </a:extLst>
          </p:cNvPr>
          <p:cNvSpPr txBox="1"/>
          <p:nvPr/>
        </p:nvSpPr>
        <p:spPr>
          <a:xfrm>
            <a:off x="6295637" y="5539127"/>
            <a:ext cx="180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Be mindful of the negative sign!</a:t>
            </a:r>
          </a:p>
        </p:txBody>
      </p:sp>
    </p:spTree>
    <p:extLst>
      <p:ext uri="{BB962C8B-B14F-4D97-AF65-F5344CB8AC3E}">
        <p14:creationId xmlns:p14="http://schemas.microsoft.com/office/powerpoint/2010/main" val="293886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 animBg="1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1D38B-F580-47E4-964D-811F84B57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1464" y="2524985"/>
            <a:ext cx="2571634" cy="166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94AE4-00CA-4D47-9CB0-582A9ACA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2" y="2643532"/>
            <a:ext cx="4887499" cy="3530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CAA7-356D-467C-A932-771C1ECD0C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149" y="4258581"/>
            <a:ext cx="2484201" cy="20977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C6D728-3820-45FA-92FC-B1ACEB6FFEED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D45BE-622C-45FA-B0D2-086A6832AD2B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5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B8BCBDBE-4C15-4D61-ACFD-D989542F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AE4A28-7767-4A29-BA59-A28E0A86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E33C2-F573-41B0-81D1-F462FDF49BB9}"/>
              </a:ext>
            </a:extLst>
          </p:cNvPr>
          <p:cNvSpPr/>
          <p:nvPr/>
        </p:nvSpPr>
        <p:spPr>
          <a:xfrm>
            <a:off x="3908323" y="4122174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DE90991-4009-4874-9C18-7D4F227B6BB4}"/>
              </a:ext>
            </a:extLst>
          </p:cNvPr>
          <p:cNvSpPr/>
          <p:nvPr/>
        </p:nvSpPr>
        <p:spPr>
          <a:xfrm>
            <a:off x="4052119" y="3908511"/>
            <a:ext cx="656304" cy="18473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D0B7E-68F5-4F6A-B20A-BB230146DB66}"/>
              </a:ext>
            </a:extLst>
          </p:cNvPr>
          <p:cNvSpPr/>
          <p:nvPr/>
        </p:nvSpPr>
        <p:spPr>
          <a:xfrm>
            <a:off x="6713200" y="4258581"/>
            <a:ext cx="26278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B943D-EE60-4733-8320-B8BB1DEBC451}"/>
              </a:ext>
            </a:extLst>
          </p:cNvPr>
          <p:cNvSpPr/>
          <p:nvPr/>
        </p:nvSpPr>
        <p:spPr>
          <a:xfrm>
            <a:off x="6494915" y="5847735"/>
            <a:ext cx="857154" cy="495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228AD0-7B46-45D5-A241-3EA5E534069F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6494916" y="4441144"/>
            <a:ext cx="218285" cy="1654486"/>
          </a:xfrm>
          <a:prstGeom prst="bentConnector3">
            <a:avLst>
              <a:gd name="adj1" fmla="val 2047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DF605-8E6D-4F9C-918F-84AB4062DBE3}"/>
              </a:ext>
            </a:extLst>
          </p:cNvPr>
          <p:cNvSpPr/>
          <p:nvPr/>
        </p:nvSpPr>
        <p:spPr>
          <a:xfrm>
            <a:off x="3832123" y="2807113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323C9-E43F-4230-8ABF-31A17E2A3A4E}"/>
              </a:ext>
            </a:extLst>
          </p:cNvPr>
          <p:cNvSpPr/>
          <p:nvPr/>
        </p:nvSpPr>
        <p:spPr>
          <a:xfrm>
            <a:off x="2765323" y="2524985"/>
            <a:ext cx="2453268" cy="374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6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Objectives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Provide patterns for solving real-world </a:t>
            </a:r>
            <a:r>
              <a:rPr lang="en-US" sz="2000" b="1">
                <a:solidFill>
                  <a:srgbClr val="0070C0"/>
                </a:solidFill>
              </a:rPr>
              <a:t>science problems </a:t>
            </a:r>
            <a:r>
              <a:rPr lang="en-US" sz="2000"/>
              <a:t>by writing custom software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Demonstrate how </a:t>
            </a:r>
            <a:r>
              <a:rPr lang="en-US" sz="2000" b="1">
                <a:solidFill>
                  <a:srgbClr val="7030A0"/>
                </a:solidFill>
              </a:rPr>
              <a:t>scientific computing impacts all science disciplines</a:t>
            </a:r>
            <a:r>
              <a:rPr lang="en-US" sz="2000"/>
              <a:t> – and the areas where quantum computing matters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Enable students to </a:t>
            </a:r>
            <a:r>
              <a:rPr lang="en-US" sz="2000" b="1">
                <a:solidFill>
                  <a:srgbClr val="FF0000"/>
                </a:solidFill>
              </a:rPr>
              <a:t>translate scientific formulas into correct and efficient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Place quantum computing on solid mathematical foundation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Explain the basis for quantum computing advantages &amp; challenges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/>
              <a:t>Prepare students to conduct interdisciplinary research at world-class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10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Mathematical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22935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Distributions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Calculus of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Complex Exponentials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Numerical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Differential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Matrix &amp; Tensor Algebra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Linear Regression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Monte Carlo Sampling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Wave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Fourier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Dynamical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8DBE3-4750-4693-B4B2-938CA1C4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15" y="1757964"/>
            <a:ext cx="2112693" cy="760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/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1F0E993-48A1-4F06-B2CD-FF62AE5932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909" y="3556938"/>
            <a:ext cx="3733904" cy="28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6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Computer 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Representations and Encodings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Strings, Arrays, Operators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Loops, Functions, Recursion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Searching &amp; Sorting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2D and 3D Graphics, Animation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Accuracy &amp; Precision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Runtime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Error Correction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IBM Qiskit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Quantum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Cybersecurity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7C84-FD05-441D-817A-1FEB15AA8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832" y="1711161"/>
            <a:ext cx="1948631" cy="2105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27C31-7A85-4EE3-A328-9507B78FD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566" y="4048279"/>
            <a:ext cx="4453937" cy="25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8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Early Quantum Mechanics (Bohr)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Waves (Nyquist Theory)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Mechanics and Kinematics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Projectile Motion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Radioactive Decay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Schrodinger Wave Equation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Hamiltonians &amp; Observables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Entanglement &amp; Superposition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Gates &amp; Circuits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Random Walks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Equilibrium &amp; Thermodynamics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843" y="1775402"/>
            <a:ext cx="1311570" cy="1519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753" y="916853"/>
            <a:ext cx="1790877" cy="27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7077C-8CD6-4EAF-86B9-5D64D4324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401" y="3875023"/>
            <a:ext cx="2991949" cy="21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is quickly becoming one of the </a:t>
            </a:r>
            <a:r>
              <a:rPr lang="en-US" sz="2400" b="1">
                <a:solidFill>
                  <a:srgbClr val="0070C0"/>
                </a:solidFill>
              </a:rPr>
              <a:t>most heavily used languages </a:t>
            </a:r>
            <a:r>
              <a:rPr lang="en-US" sz="240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runs on all major modern </a:t>
            </a:r>
            <a:r>
              <a:rPr lang="en-US" sz="2400" b="1">
                <a:solidFill>
                  <a:srgbClr val="FF0000"/>
                </a:solidFill>
              </a:rPr>
              <a:t>operating systems</a:t>
            </a:r>
            <a:r>
              <a:rPr lang="en-US" sz="2400"/>
              <a:t> and is completely free and open-source (not vendor 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makes it easy for your code to directly integrate with a large spectrum of available 3</a:t>
            </a:r>
            <a:r>
              <a:rPr lang="en-US" sz="2400" baseline="30000"/>
              <a:t>rd</a:t>
            </a:r>
            <a:r>
              <a:rPr lang="en-US" sz="240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code runs </a:t>
            </a:r>
            <a:r>
              <a:rPr lang="en-US" sz="2400" b="1"/>
              <a:t>consistently</a:t>
            </a:r>
            <a:r>
              <a:rPr lang="en-US" sz="2400"/>
              <a:t> on different platforms and </a:t>
            </a:r>
            <a:r>
              <a:rPr lang="en-US" sz="2400" u="sng"/>
              <a:t>scales</a:t>
            </a:r>
            <a:r>
              <a:rPr lang="en-US" sz="240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Useful Python &amp; Qiskit Reference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2"/>
              </a:rPr>
              <a:t>https://docs.python.org/3/tutorial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3"/>
              </a:rPr>
              <a:t>https://www.learnpython.org</a:t>
            </a:r>
            <a:endParaRPr lang="en-US" sz="2400" dirty="0">
              <a:hlinkClick r:id="" action="ppaction://noaction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4"/>
              </a:rPr>
              <a:t>https://realpython.com</a:t>
            </a:r>
            <a:endParaRPr lang="en-US" sz="2400" dirty="0">
              <a:hlinkClick r:id="rId5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5"/>
              </a:rPr>
              <a:t>https://www.w3schools.com/python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6"/>
              </a:rPr>
              <a:t>https://www.fullstackpython.com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hlinkClick r:id="rId7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7"/>
              </a:rPr>
              <a:t>https://qiskit.org/learn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8"/>
              </a:rPr>
              <a:t>https://www.youtube.com/qiskit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82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makes Quantum Programming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097" y="1825625"/>
            <a:ext cx="800580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domain of achievable quantum solutions is not universal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requires more mathematics than basic </a:t>
            </a:r>
            <a:r>
              <a:rPr lang="en-US" sz="2400" b="1" dirty="0">
                <a:solidFill>
                  <a:srgbClr val="00B050"/>
                </a:solidFill>
              </a:rPr>
              <a:t>algebra</a:t>
            </a:r>
            <a:r>
              <a:rPr lang="en-US" sz="2400" dirty="0"/>
              <a:t> – just getting started requires a significant </a:t>
            </a:r>
            <a:r>
              <a:rPr lang="en-US" sz="2400" i="1" dirty="0"/>
              <a:t>time</a:t>
            </a:r>
            <a:r>
              <a:rPr lang="en-US" sz="2400" dirty="0"/>
              <a:t> investment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Expensive, specialized hardware is required for extensive testing and optimization of large-scale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Incorporating </a:t>
            </a:r>
            <a:r>
              <a:rPr lang="en-US" sz="2400" b="1" dirty="0">
                <a:solidFill>
                  <a:srgbClr val="FF0000"/>
                </a:solidFill>
              </a:rPr>
              <a:t>reversibility</a:t>
            </a:r>
            <a:r>
              <a:rPr lang="en-US" sz="2400" dirty="0"/>
              <a:t> in algorithms is a requirement, things like </a:t>
            </a:r>
            <a:r>
              <a:rPr lang="en-US" sz="2400" b="1" dirty="0">
                <a:solidFill>
                  <a:srgbClr val="0070C0"/>
                </a:solidFill>
              </a:rPr>
              <a:t>a = b </a:t>
            </a:r>
            <a:r>
              <a:rPr lang="en-US" sz="2400" dirty="0"/>
              <a:t>are </a:t>
            </a:r>
            <a:r>
              <a:rPr lang="en-US" sz="2400" b="1" dirty="0"/>
              <a:t>not</a:t>
            </a:r>
            <a:r>
              <a:rPr lang="en-US" sz="2400" dirty="0"/>
              <a:t> allowed without </a:t>
            </a:r>
            <a:r>
              <a:rPr lang="en-US" sz="2400" u="sng" dirty="0"/>
              <a:t>ancilla</a:t>
            </a:r>
            <a:r>
              <a:rPr lang="en-US" sz="2400" dirty="0"/>
              <a:t> 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QIS vernacular is often riddled with highfalutin mumbo jumbo – it is easy to get smitten with pompous complexity… some recent textbooks are just </a:t>
            </a:r>
            <a:r>
              <a:rPr lang="en-US" sz="2400" i="1" dirty="0"/>
              <a:t>unreadable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We've been teaching geometry for </a:t>
            </a:r>
            <a:r>
              <a:rPr lang="en-US" sz="2400" b="1" dirty="0"/>
              <a:t>3,000</a:t>
            </a:r>
            <a:r>
              <a:rPr lang="en-US" sz="2400" dirty="0"/>
              <a:t> years – QIS…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802079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plain spoken and prefer concrete examples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not what </a:t>
            </a:r>
            <a:r>
              <a:rPr lang="en-US" sz="2000" i="1" dirty="0"/>
              <a:t>you</a:t>
            </a:r>
            <a:r>
              <a:rPr lang="en-US" sz="2000" dirty="0"/>
              <a:t> know, but what you can </a:t>
            </a:r>
            <a:r>
              <a:rPr lang="en-US" sz="2000" u="sng" dirty="0"/>
              <a:t>teach</a:t>
            </a:r>
            <a:r>
              <a:rPr lang="en-US" sz="2000" dirty="0"/>
              <a:t> others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Leave your ego at the door – intellectual show-offs aren't impressive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bad if only the rich get richer but it worse if only the smart get smarter, so remain a lifelong </a:t>
            </a:r>
            <a:r>
              <a:rPr lang="en-US" sz="2000" i="1" dirty="0"/>
              <a:t>humble</a:t>
            </a:r>
            <a:r>
              <a:rPr lang="en-US" sz="2000" dirty="0"/>
              <a:t> learner!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isn't coffee and donuts time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you wanted to be guided, you should have joined a safari - we turned down many other qualified applicants for you to be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are getting </a:t>
            </a:r>
            <a:r>
              <a:rPr lang="en-US" sz="2000" u="sng" dirty="0"/>
              <a:t>paid</a:t>
            </a:r>
            <a:r>
              <a:rPr lang="en-US" sz="2000" dirty="0"/>
              <a:t> to learn so don't treat this like just another college course. This is a work environment, and your TA is your boss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BNL is a national treasure – remember that in all your efforts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529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interrupt the class just to state questions designed to impress everyone with your superior intelligence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Spouting trendy buzzwords that you don't truly understand just shows you're an accomplished parrot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Always feel free to ask </a:t>
            </a:r>
            <a:r>
              <a:rPr lang="en-US" sz="2000" i="1" dirty="0"/>
              <a:t>sincere</a:t>
            </a:r>
            <a:r>
              <a:rPr lang="en-US" sz="2000" dirty="0"/>
              <a:t> questions – I don't mind honest curiosity or confusion or </a:t>
            </a:r>
            <a:r>
              <a:rPr lang="en-US" sz="2000" u="sng" dirty="0"/>
              <a:t>genuine</a:t>
            </a:r>
            <a:r>
              <a:rPr lang="en-US" sz="2000" dirty="0"/>
              <a:t> excitement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Avoid the "my code doesn't immediately work so I will wait to be </a:t>
            </a:r>
            <a:r>
              <a:rPr lang="en-US" sz="2400" i="1" dirty="0"/>
              <a:t>rescued…</a:t>
            </a:r>
            <a:r>
              <a:rPr lang="en-US" sz="2400" dirty="0"/>
              <a:t>" </a:t>
            </a:r>
            <a:r>
              <a:rPr lang="en-US" sz="2400" b="1" dirty="0">
                <a:solidFill>
                  <a:srgbClr val="FF0000"/>
                </a:solidFill>
              </a:rPr>
              <a:t>trap</a:t>
            </a:r>
            <a:r>
              <a:rPr lang="en-US" sz="2400" dirty="0"/>
              <a:t> – there are no victims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it doesn't work, dig in and </a:t>
            </a:r>
            <a:r>
              <a:rPr lang="en-US" sz="2000" b="1" dirty="0"/>
              <a:t>research</a:t>
            </a:r>
            <a:r>
              <a:rPr lang="en-US" sz="2000" dirty="0"/>
              <a:t> a solution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 trying to memorize everything – learn to glide with it!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Don't suffer in silence, but don’t expect to become a wizard after spending ~150 hours – it takes </a:t>
            </a:r>
            <a:r>
              <a:rPr lang="en-US" sz="2000" b="1" u="sng" dirty="0">
                <a:solidFill>
                  <a:srgbClr val="00B050"/>
                </a:solidFill>
              </a:rPr>
              <a:t>500</a:t>
            </a:r>
            <a:r>
              <a:rPr lang="en-US" sz="2000" dirty="0"/>
              <a:t> hours to be an expert </a:t>
            </a:r>
            <a:r>
              <a:rPr lang="en-US" sz="2000" b="1" i="1" dirty="0"/>
              <a:t>beginner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Reasonable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 all learned how to </a:t>
            </a:r>
            <a:r>
              <a:rPr lang="en-US" sz="2400" b="1" i="1" dirty="0">
                <a:solidFill>
                  <a:srgbClr val="0070C0"/>
                </a:solidFill>
              </a:rPr>
              <a:t>read</a:t>
            </a:r>
            <a:r>
              <a:rPr lang="en-US" sz="2400" dirty="0"/>
              <a:t> before we learned how to </a:t>
            </a:r>
            <a:r>
              <a:rPr lang="en-US" sz="2400" b="1" i="1" dirty="0">
                <a:solidFill>
                  <a:srgbClr val="0070C0"/>
                </a:solidFill>
              </a:rPr>
              <a:t>write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Many junior BNL staff inherit existing code to fix or extend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Annotate my source code with your own words!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Programming is a </a:t>
            </a:r>
            <a:r>
              <a:rPr lang="en-US" sz="2400" b="1" dirty="0">
                <a:solidFill>
                  <a:srgbClr val="FF0000"/>
                </a:solidFill>
              </a:rPr>
              <a:t>very precise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However, there is never just one way to solve a problem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Variability</a:t>
            </a:r>
            <a:r>
              <a:rPr lang="en-US" sz="2000" dirty="0"/>
              <a:t> is an unsettling but </a:t>
            </a:r>
            <a:r>
              <a:rPr lang="en-US" sz="2000" b="1" dirty="0">
                <a:solidFill>
                  <a:srgbClr val="7030A0"/>
                </a:solidFill>
              </a:rPr>
              <a:t>necessary</a:t>
            </a:r>
            <a:r>
              <a:rPr lang="en-US" sz="2000" dirty="0"/>
              <a:t> complication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Your assigned TA will report to BNL your daily session attendance and will judge the quality of your </a:t>
            </a:r>
            <a:r>
              <a:rPr lang="en-US" sz="2400" u="sng" dirty="0"/>
              <a:t>results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If you cannot make a session, please inform your TA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Do not </a:t>
            </a:r>
            <a:r>
              <a:rPr lang="en-US" sz="2000" dirty="0"/>
              <a:t>fall behind – each session builds off the next!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B6B908-6198-327A-C50F-F4B8342A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889229"/>
            <a:ext cx="56102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74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B0643D-3D95-20B3-A974-1E7B0F2A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6" y="1889229"/>
            <a:ext cx="5610225" cy="4019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644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7E2C0-471B-7163-6275-7D7B40290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5" y="1889229"/>
            <a:ext cx="5610225" cy="3638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181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Brookhaven National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FE05A-9FF4-449C-946D-CFE7C8745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31" y="1936354"/>
            <a:ext cx="7499538" cy="323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579312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https://www.youtube.com/watch?v=csgXRPV0R3A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F4860A-BFED-D847-FE54-ADC3DEFD1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4210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3292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2D766-21C9-8C19-6C4E-8A9A813B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3448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8973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75E82-6D93-5AE2-E3D0-5D81C65F0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4019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3161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731EF4-4257-0BF0-B851-3B5BD5DA4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60" y="1574365"/>
            <a:ext cx="3312280" cy="49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37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It does not take thousands of lines of code to keep importance science moving right along…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don’t have to be a professional programmer or know all the arcane aspects of computer languages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closer you get to </a:t>
            </a:r>
            <a:r>
              <a:rPr lang="en-US" sz="2000" b="1">
                <a:solidFill>
                  <a:srgbClr val="00B050"/>
                </a:solidFill>
              </a:rPr>
              <a:t>cutting edge science</a:t>
            </a:r>
            <a:r>
              <a:rPr lang="en-US" sz="2000"/>
              <a:t>, the less likely you’ll be able to just “download an app” to accomplish what you need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If you don’t know how to code…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will at some point start to </a:t>
            </a:r>
            <a:r>
              <a:rPr lang="en-US" sz="2000" b="1" i="1">
                <a:solidFill>
                  <a:srgbClr val="0070C0"/>
                </a:solidFill>
              </a:rPr>
              <a:t>subconsciously</a:t>
            </a:r>
            <a:r>
              <a:rPr lang="en-US" sz="2000"/>
              <a:t> limit the types of analysis you can perform because you will remain at the mercy of the available software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Should software shape your science, or instead, will you shape software to </a:t>
            </a:r>
            <a:r>
              <a:rPr lang="en-US" sz="2000" b="1">
                <a:solidFill>
                  <a:srgbClr val="FF0000"/>
                </a:solidFill>
              </a:rPr>
              <a:t>advance</a:t>
            </a:r>
            <a:r>
              <a:rPr lang="en-US" sz="2000"/>
              <a:t> your science?</a:t>
            </a: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</p:spPr>
            <p:txBody>
              <a:bodyPr>
                <a:normAutofit lnSpcReduction="10000"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Develop a closed form (analytic) expression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that generates this sequence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(2)=−1,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𝑒𝑡𝑐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2, −1, 1,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000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/>
                  <a:t>Having the above expression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, find the value for: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What is your proposed value for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−2.7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  <a:blipFill>
                <a:blip r:embed="rId2"/>
                <a:stretch>
                  <a:fillRect l="-1236" t="-2801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01-01</a:t>
            </a:r>
            <a:endParaRPr lang="en-US" sz="32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Defining Scientific Computing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Differentiating SciComp from CompSci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as a </a:t>
            </a:r>
            <a:r>
              <a:rPr lang="en-US" sz="2400" b="1" dirty="0">
                <a:solidFill>
                  <a:srgbClr val="FF0000"/>
                </a:solidFill>
              </a:rPr>
              <a:t>Translational</a:t>
            </a:r>
            <a:r>
              <a:rPr lang="en-US" sz="2400" dirty="0"/>
              <a:t> Science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and STEM Internships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Quantum Computing Relates to SciComp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Context &amp; Topics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Scientific computing problems </a:t>
            </a:r>
            <a:r>
              <a:rPr lang="en-US" sz="2400" b="1"/>
              <a:t>cannot be solved </a:t>
            </a:r>
            <a:r>
              <a:rPr lang="en-US" sz="240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SciComp does not require writing thousands of lines of code to answer problems – complete code usually fits on </a:t>
            </a:r>
            <a:r>
              <a:rPr lang="en-US" sz="2000" b="1">
                <a:solidFill>
                  <a:srgbClr val="00B050"/>
                </a:solidFill>
              </a:rPr>
              <a:t>one</a:t>
            </a:r>
            <a:r>
              <a:rPr lang="en-US" sz="200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SciComp is </a:t>
            </a:r>
            <a:r>
              <a:rPr lang="en-US" sz="2400" b="1">
                <a:solidFill>
                  <a:srgbClr val="FF0000"/>
                </a:solidFill>
              </a:rPr>
              <a:t>applied</a:t>
            </a:r>
            <a:r>
              <a:rPr lang="en-US" sz="240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CompSci is </a:t>
            </a:r>
            <a:r>
              <a:rPr lang="en-US" sz="2000" i="1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SciComp is </a:t>
            </a:r>
            <a:r>
              <a:rPr lang="en-US" sz="2000" b="1" u="sng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</a:t>
            </a:r>
            <a:r>
              <a:rPr lang="en-US" sz="2000" b="1">
                <a:solidFill>
                  <a:srgbClr val="00B050"/>
                </a:solidFill>
              </a:rPr>
              <a:t>triple helix </a:t>
            </a:r>
            <a:r>
              <a:rPr lang="en-US" sz="2000"/>
              <a:t>of math, science, and computing</a:t>
            </a:r>
            <a:endParaRPr lang="en-US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 animBg="1"/>
      <p:bldP spid="9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</a:t>
            </a:r>
            <a:r>
              <a:rPr lang="en-US" sz="2400" dirty="0" err="1"/>
              <a:t>numpy</a:t>
            </a:r>
            <a:r>
              <a:rPr lang="en-US" sz="2400" dirty="0"/>
              <a:t>, matplotlib, </a:t>
            </a:r>
            <a:r>
              <a:rPr lang="en-US" sz="2400" dirty="0" err="1"/>
              <a:t>numba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sympy</a:t>
            </a:r>
            <a:r>
              <a:rPr lang="en-US" sz="2400" dirty="0"/>
              <a:t>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4786</TotalTime>
  <Words>2133</Words>
  <Application>Microsoft Office PowerPoint</Application>
  <PresentationFormat>On-screen Show (4:3)</PresentationFormat>
  <Paragraphs>306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PowerPoint Presentation</vt:lpstr>
      <vt:lpstr>Welcome!</vt:lpstr>
      <vt:lpstr>PowerPoint Presentation</vt:lpstr>
      <vt:lpstr>About Brookhaven National Laboratory</vt:lpstr>
      <vt:lpstr>Agenda</vt:lpstr>
      <vt:lpstr>What is Scientific Computing?</vt:lpstr>
      <vt:lpstr>What is Scientific Computing?</vt:lpstr>
      <vt:lpstr>SciComp vs CompSci</vt:lpstr>
      <vt:lpstr>SciComp = Just Enough CompSci</vt:lpstr>
      <vt:lpstr>Example SciComp Topic Multidimensional Interpolation</vt:lpstr>
      <vt:lpstr>SciComp As Translational Science</vt:lpstr>
      <vt:lpstr>SciComp = The Pathway to Internships</vt:lpstr>
      <vt:lpstr>PowerPoint Presentation</vt:lpstr>
      <vt:lpstr>PowerPoint Presentation</vt:lpstr>
      <vt:lpstr>PowerPoint Presentation</vt:lpstr>
      <vt:lpstr>About Your Fellow Participants</vt:lpstr>
      <vt:lpstr>PowerPoint Presentation</vt:lpstr>
      <vt:lpstr>Quantum Computing vs. SciComp</vt:lpstr>
      <vt:lpstr>From "Feel Good" to Solving Actual Problems</vt:lpstr>
      <vt:lpstr>Be Spin Adverse</vt:lpstr>
      <vt:lpstr>Click Bait Quantum Physics</vt:lpstr>
      <vt:lpstr>Click Bait Quantum Physics</vt:lpstr>
      <vt:lpstr>A Useful Introductory Metaphor</vt:lpstr>
      <vt:lpstr>A Useful Introductory Metaphor</vt:lpstr>
      <vt:lpstr>A Useful Introductory Metaphor</vt:lpstr>
      <vt:lpstr>A Useful Introductory Metaphor</vt:lpstr>
      <vt:lpstr>Quantum Information Science 101 Foundations of Quantum Computing</vt:lpstr>
      <vt:lpstr>Mathematical Concepts</vt:lpstr>
      <vt:lpstr>Computer Science Concepts</vt:lpstr>
      <vt:lpstr>Science Concepts</vt:lpstr>
      <vt:lpstr>Scientific Computing with Python</vt:lpstr>
      <vt:lpstr>Useful Python &amp; Qiskit Reference Sites</vt:lpstr>
      <vt:lpstr>What makes Quantum Programming Hard?</vt:lpstr>
      <vt:lpstr>My Style</vt:lpstr>
      <vt:lpstr>My Style</vt:lpstr>
      <vt:lpstr>Reasonable Expectations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Final Thoughts</vt:lpstr>
      <vt:lpstr>TASK 01-01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825</cp:revision>
  <cp:lastPrinted>2015-06-01T00:45:11Z</cp:lastPrinted>
  <dcterms:created xsi:type="dcterms:W3CDTF">2014-09-21T17:58:26Z</dcterms:created>
  <dcterms:modified xsi:type="dcterms:W3CDTF">2022-05-31T17:18:49Z</dcterms:modified>
</cp:coreProperties>
</file>